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56500"/>
  <p:notesSz cx="6858000" cy="9144000"/>
  <p:embeddedFontLst>
    <p:embeddedFont>
      <p:font typeface="Decalotype Bold" panose="020B0604020202020204" charset="0"/>
      <p:regular r:id="rId5"/>
    </p:embeddedFont>
    <p:embeddedFont>
      <p:font typeface="Meta Pro 1 Bold" panose="020B0604020202020204" charset="0"/>
      <p:regular r:id="rId6"/>
    </p:embeddedFont>
    <p:embeddedFont>
      <p:font typeface="Meta Pro 3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86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-eu1.hsforms.com/1u-Yk_dFwRlerOILjyegpLQezgdj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lb.be/fr/programme/microcertification-en-astronomi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2692" y="-927392"/>
            <a:ext cx="9849563" cy="4707392"/>
          </a:xfrm>
          <a:custGeom>
            <a:avLst/>
            <a:gdLst/>
            <a:ahLst/>
            <a:cxnLst/>
            <a:rect l="l" t="t" r="r" b="b"/>
            <a:pathLst>
              <a:path w="9849563" h="4707392">
                <a:moveTo>
                  <a:pt x="0" y="0"/>
                </a:moveTo>
                <a:lnTo>
                  <a:pt x="9849562" y="0"/>
                </a:lnTo>
                <a:lnTo>
                  <a:pt x="9849562" y="4707392"/>
                </a:lnTo>
                <a:lnTo>
                  <a:pt x="0" y="4707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0" r="-13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rot="-2504656">
            <a:off x="2247714" y="573124"/>
            <a:ext cx="10553325" cy="847658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2491012">
            <a:off x="768678" y="1998795"/>
            <a:ext cx="7403496" cy="851571"/>
          </a:xfrm>
          <a:custGeom>
            <a:avLst/>
            <a:gdLst/>
            <a:ahLst/>
            <a:cxnLst/>
            <a:rect l="l" t="t" r="r" b="b"/>
            <a:pathLst>
              <a:path w="7403496" h="851571">
                <a:moveTo>
                  <a:pt x="0" y="0"/>
                </a:moveTo>
                <a:lnTo>
                  <a:pt x="7403496" y="0"/>
                </a:lnTo>
                <a:lnTo>
                  <a:pt x="7403496" y="851570"/>
                </a:lnTo>
                <a:lnTo>
                  <a:pt x="0" y="851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609" t="-32647" r="-1269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-1241575" y="19810"/>
            <a:ext cx="3456245" cy="3416624"/>
            <a:chOff x="0" y="0"/>
            <a:chExt cx="7594707" cy="75076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94707" cy="7507645"/>
            </a:xfrm>
            <a:custGeom>
              <a:avLst/>
              <a:gdLst/>
              <a:ahLst/>
              <a:cxnLst/>
              <a:rect l="l" t="t" r="r" b="b"/>
              <a:pathLst>
                <a:path w="7594707" h="7507645">
                  <a:moveTo>
                    <a:pt x="7594707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7594707" y="7507645"/>
                  </a:lnTo>
                  <a:close/>
                </a:path>
              </a:pathLst>
            </a:custGeom>
            <a:solidFill>
              <a:srgbClr val="6C330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4864178" cy="7560000"/>
            <a:chOff x="0" y="0"/>
            <a:chExt cx="8851059" cy="137564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51059" cy="13756489"/>
            </a:xfrm>
            <a:custGeom>
              <a:avLst/>
              <a:gdLst/>
              <a:ahLst/>
              <a:cxnLst/>
              <a:rect l="l" t="t" r="r" b="b"/>
              <a:pathLst>
                <a:path w="8851059" h="13756489">
                  <a:moveTo>
                    <a:pt x="8851059" y="13756489"/>
                  </a:moveTo>
                  <a:lnTo>
                    <a:pt x="0" y="13756489"/>
                  </a:lnTo>
                  <a:lnTo>
                    <a:pt x="0" y="0"/>
                  </a:lnTo>
                  <a:lnTo>
                    <a:pt x="8851059" y="13756489"/>
                  </a:lnTo>
                  <a:close/>
                </a:path>
              </a:pathLst>
            </a:custGeom>
            <a:solidFill>
              <a:srgbClr val="10075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8725387" y="257716"/>
            <a:ext cx="1703967" cy="579033"/>
          </a:xfrm>
          <a:custGeom>
            <a:avLst/>
            <a:gdLst/>
            <a:ahLst/>
            <a:cxnLst/>
            <a:rect l="l" t="t" r="r" b="b"/>
            <a:pathLst>
              <a:path w="1703967" h="579033">
                <a:moveTo>
                  <a:pt x="0" y="0"/>
                </a:moveTo>
                <a:lnTo>
                  <a:pt x="1703967" y="0"/>
                </a:lnTo>
                <a:lnTo>
                  <a:pt x="1703967" y="579033"/>
                </a:lnTo>
                <a:lnTo>
                  <a:pt x="0" y="579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111690">
            <a:off x="8446089" y="3089900"/>
            <a:ext cx="2979823" cy="4214321"/>
          </a:xfrm>
          <a:custGeom>
            <a:avLst/>
            <a:gdLst/>
            <a:ahLst/>
            <a:cxnLst/>
            <a:rect l="l" t="t" r="r" b="b"/>
            <a:pathLst>
              <a:path w="2979823" h="4214321">
                <a:moveTo>
                  <a:pt x="0" y="0"/>
                </a:moveTo>
                <a:lnTo>
                  <a:pt x="2979822" y="0"/>
                </a:lnTo>
                <a:lnTo>
                  <a:pt x="2979822" y="4214321"/>
                </a:lnTo>
                <a:lnTo>
                  <a:pt x="0" y="42143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4470426" y="2720268"/>
            <a:ext cx="5799300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548"/>
              </a:lnSpc>
            </a:pPr>
            <a:r>
              <a:rPr lang="en-US" sz="5548" b="1" dirty="0">
                <a:solidFill>
                  <a:srgbClr val="110088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La </a:t>
            </a:r>
            <a:r>
              <a:rPr lang="en-US" sz="5548" b="1" dirty="0" err="1">
                <a:solidFill>
                  <a:srgbClr val="110088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micr</a:t>
            </a:r>
            <a:r>
              <a:rPr lang="en-US" sz="5548" b="1" u="none" dirty="0" err="1">
                <a:solidFill>
                  <a:srgbClr val="110088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ocertification</a:t>
            </a:r>
            <a:r>
              <a:rPr lang="en-US" sz="5548" b="1" u="none" dirty="0">
                <a:solidFill>
                  <a:srgbClr val="110088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en </a:t>
            </a:r>
            <a:r>
              <a:rPr lang="en-US" sz="5548" b="1" u="none" dirty="0" err="1">
                <a:solidFill>
                  <a:srgbClr val="110088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astronomie</a:t>
            </a:r>
            <a:endParaRPr lang="en-US" sz="5548" b="1" u="none" dirty="0">
              <a:solidFill>
                <a:srgbClr val="110088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  <a:p>
            <a:pPr marL="0" lvl="0" indent="0" algn="r">
              <a:lnSpc>
                <a:spcPts val="5548"/>
              </a:lnSpc>
            </a:pPr>
            <a:endParaRPr lang="en-US" sz="5548" b="1" u="none" dirty="0">
              <a:solidFill>
                <a:srgbClr val="110088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29972" y="4810462"/>
            <a:ext cx="4570103" cy="73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73"/>
              </a:lnSpc>
            </a:pPr>
            <a:r>
              <a:rPr lang="en-US" sz="4573" b="1" dirty="0">
                <a:solidFill>
                  <a:srgbClr val="22E7E7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Qui </a:t>
            </a:r>
            <a:r>
              <a:rPr lang="en-US" sz="4573" b="1" dirty="0" err="1">
                <a:solidFill>
                  <a:srgbClr val="22E7E7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sommes</a:t>
            </a:r>
            <a:r>
              <a:rPr lang="en-US" sz="4573" b="1" dirty="0">
                <a:solidFill>
                  <a:srgbClr val="22E7E7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-nous 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64178" y="5701943"/>
            <a:ext cx="2050846" cy="102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0"/>
              </a:lnSpc>
            </a:pPr>
            <a:r>
              <a:rPr lang="en-US" sz="1878" b="1">
                <a:solidFill>
                  <a:srgbClr val="8F9293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https://techsci.ulb.be</a:t>
            </a:r>
          </a:p>
          <a:p>
            <a:pPr algn="l">
              <a:lnSpc>
                <a:spcPts val="2630"/>
              </a:lnSpc>
            </a:pPr>
            <a:r>
              <a:rPr lang="en-US" sz="1878" b="1">
                <a:solidFill>
                  <a:srgbClr val="8F9293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techsci@ulb.be</a:t>
            </a:r>
          </a:p>
          <a:p>
            <a:pPr algn="l">
              <a:lnSpc>
                <a:spcPts val="2630"/>
              </a:lnSpc>
              <a:spcBef>
                <a:spcPct val="0"/>
              </a:spcBef>
            </a:pPr>
            <a:endParaRPr lang="en-US" sz="1878" b="1">
              <a:solidFill>
                <a:srgbClr val="8F9293"/>
              </a:solidFill>
              <a:latin typeface="Meta Pro 1 Bold"/>
              <a:ea typeface="Meta Pro 1 Bold"/>
              <a:cs typeface="Meta Pro 1 Bold"/>
              <a:sym typeface="Meta Pro 1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49230" y="5701943"/>
            <a:ext cx="2050846" cy="102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0"/>
              </a:lnSpc>
            </a:pPr>
            <a:r>
              <a:rPr lang="en-US" sz="1878" b="1">
                <a:solidFill>
                  <a:srgbClr val="8F9293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FB : ULB - TechSci</a:t>
            </a:r>
          </a:p>
          <a:p>
            <a:pPr algn="l">
              <a:lnSpc>
                <a:spcPts val="2630"/>
              </a:lnSpc>
            </a:pPr>
            <a:r>
              <a:rPr lang="en-US" sz="1878" b="1">
                <a:solidFill>
                  <a:srgbClr val="8F9293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Linkedin : Ulb TechSci</a:t>
            </a:r>
          </a:p>
          <a:p>
            <a:pPr algn="l">
              <a:lnSpc>
                <a:spcPts val="2630"/>
              </a:lnSpc>
              <a:spcBef>
                <a:spcPct val="0"/>
              </a:spcBef>
            </a:pPr>
            <a:endParaRPr lang="en-US" sz="1878" b="1">
              <a:solidFill>
                <a:srgbClr val="8F9293"/>
              </a:solidFill>
              <a:latin typeface="Meta Pro 1 Bold"/>
              <a:ea typeface="Meta Pro 1 Bold"/>
              <a:cs typeface="Meta Pro 1 Bold"/>
              <a:sym typeface="Meta Pro 1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4167" y="0"/>
            <a:ext cx="11268656" cy="5184433"/>
          </a:xfrm>
          <a:custGeom>
            <a:avLst/>
            <a:gdLst/>
            <a:ahLst/>
            <a:cxnLst/>
            <a:rect l="l" t="t" r="r" b="b"/>
            <a:pathLst>
              <a:path w="11268656" h="5184433">
                <a:moveTo>
                  <a:pt x="0" y="0"/>
                </a:moveTo>
                <a:lnTo>
                  <a:pt x="11268656" y="0"/>
                </a:lnTo>
                <a:lnTo>
                  <a:pt x="11268656" y="5184433"/>
                </a:lnTo>
                <a:lnTo>
                  <a:pt x="0" y="5184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389909" y="2984181"/>
            <a:ext cx="5832983" cy="4630654"/>
            <a:chOff x="0" y="0"/>
            <a:chExt cx="2918646" cy="23170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8646" cy="2317038"/>
            </a:xfrm>
            <a:custGeom>
              <a:avLst/>
              <a:gdLst/>
              <a:ahLst/>
              <a:cxnLst/>
              <a:rect l="l" t="t" r="r" b="b"/>
              <a:pathLst>
                <a:path w="2918646" h="2317038">
                  <a:moveTo>
                    <a:pt x="0" y="0"/>
                  </a:moveTo>
                  <a:lnTo>
                    <a:pt x="2918646" y="0"/>
                  </a:lnTo>
                  <a:lnTo>
                    <a:pt x="2918646" y="2317038"/>
                  </a:lnTo>
                  <a:lnTo>
                    <a:pt x="0" y="23170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18646" cy="2364663"/>
            </a:xfrm>
            <a:prstGeom prst="rect">
              <a:avLst/>
            </a:prstGeom>
          </p:spPr>
          <p:txBody>
            <a:bodyPr lIns="26739" tIns="26739" rIns="26739" bIns="26739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43075" y="2984182"/>
            <a:ext cx="5301414" cy="4630654"/>
            <a:chOff x="0" y="0"/>
            <a:chExt cx="3022479" cy="2418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2479" cy="2418120"/>
            </a:xfrm>
            <a:custGeom>
              <a:avLst/>
              <a:gdLst/>
              <a:ahLst/>
              <a:cxnLst/>
              <a:rect l="l" t="t" r="r" b="b"/>
              <a:pathLst>
                <a:path w="3022479" h="2418120">
                  <a:moveTo>
                    <a:pt x="0" y="0"/>
                  </a:moveTo>
                  <a:lnTo>
                    <a:pt x="3022479" y="0"/>
                  </a:lnTo>
                  <a:lnTo>
                    <a:pt x="3022479" y="2418120"/>
                  </a:lnTo>
                  <a:lnTo>
                    <a:pt x="0" y="2418120"/>
                  </a:lnTo>
                  <a:close/>
                </a:path>
              </a:pathLst>
            </a:custGeom>
            <a:solidFill>
              <a:srgbClr val="10075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022479" cy="2465745"/>
            </a:xfrm>
            <a:prstGeom prst="rect">
              <a:avLst/>
            </a:prstGeom>
          </p:spPr>
          <p:txBody>
            <a:bodyPr lIns="26739" tIns="26739" rIns="26739" bIns="26739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5027" y="6253034"/>
            <a:ext cx="3171243" cy="9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  <a:spcBef>
                <a:spcPct val="0"/>
              </a:spcBef>
            </a:pPr>
            <a:r>
              <a:rPr lang="en-US" sz="1791" b="1" dirty="0">
                <a:solidFill>
                  <a:srgbClr val="FF3131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Les inscriptions </a:t>
            </a:r>
            <a:r>
              <a:rPr lang="en-US" sz="1791" b="1" dirty="0" err="1">
                <a:solidFill>
                  <a:srgbClr val="FF3131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sont</a:t>
            </a:r>
            <a:r>
              <a:rPr lang="en-US" sz="1791" b="1" dirty="0">
                <a:solidFill>
                  <a:srgbClr val="FF3131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ouvertes </a:t>
            </a:r>
            <a:r>
              <a:rPr lang="en-US" sz="1791" b="1" dirty="0" err="1">
                <a:solidFill>
                  <a:srgbClr val="FF3131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jusqu’à</a:t>
            </a:r>
            <a:r>
              <a:rPr lang="en-US" sz="1791" b="1" dirty="0">
                <a:solidFill>
                  <a:srgbClr val="FF3131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la fin 2025 </a:t>
            </a:r>
          </a:p>
          <a:p>
            <a:pPr algn="ctr">
              <a:lnSpc>
                <a:spcPts val="2508"/>
              </a:lnSpc>
              <a:spcBef>
                <a:spcPct val="0"/>
              </a:spcBef>
            </a:pPr>
            <a:r>
              <a:rPr lang="en-GB" sz="1600" dirty="0">
                <a:hlinkClick r:id="rId3"/>
              </a:rPr>
              <a:t>Lien </a:t>
            </a:r>
            <a:r>
              <a:rPr lang="en-GB" sz="1600" dirty="0" err="1">
                <a:hlinkClick r:id="rId3"/>
              </a:rPr>
              <a:t>d'inscription</a:t>
            </a:r>
            <a:endParaRPr lang="en-US" sz="1791" b="1" dirty="0">
              <a:solidFill>
                <a:srgbClr val="FF3131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64640" y="3309219"/>
            <a:ext cx="4728810" cy="328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4"/>
              </a:lnSpc>
            </a:pPr>
            <a:r>
              <a:rPr lang="en-US" sz="2117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La </a:t>
            </a:r>
            <a:r>
              <a:rPr lang="en-US" sz="2117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microcertification</a:t>
            </a:r>
            <a:endParaRPr lang="en-US" sz="2117" b="1" dirty="0">
              <a:solidFill>
                <a:srgbClr val="FFFFFF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  <a:p>
            <a:pPr algn="l">
              <a:lnSpc>
                <a:spcPts val="2229"/>
              </a:lnSpc>
            </a:pPr>
            <a:endParaRPr lang="en-US" sz="2117" b="1" dirty="0">
              <a:solidFill>
                <a:srgbClr val="FFFFFF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  <a:p>
            <a:pPr marL="358395" lvl="1" indent="-179198" algn="l">
              <a:lnSpc>
                <a:spcPts val="2324"/>
              </a:lnSpc>
              <a:buFont typeface="Arial"/>
              <a:buChar char="•"/>
            </a:pP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Des modules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d’e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-learning,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accessibles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à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votre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rythme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, pour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approfondir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les notions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abordées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.</a:t>
            </a:r>
          </a:p>
          <a:p>
            <a:pPr marL="358395" lvl="1" indent="-179198" algn="l">
              <a:lnSpc>
                <a:spcPts val="2324"/>
              </a:lnSpc>
              <a:buFont typeface="Arial"/>
              <a:buChar char="•"/>
            </a:pP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La participation à au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moins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8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heures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de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séminaires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du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cours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public.</a:t>
            </a:r>
          </a:p>
          <a:p>
            <a:pPr marL="358395" lvl="1" indent="-179198" algn="l">
              <a:lnSpc>
                <a:spcPts val="2324"/>
              </a:lnSpc>
              <a:buFont typeface="Arial"/>
              <a:buChar char="•"/>
            </a:pP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Un test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d’évaluation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final, sous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forme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de QCM,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permettant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de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valider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les acquis et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d’obtenir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la </a:t>
            </a:r>
            <a:r>
              <a:rPr lang="en-US" sz="166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microcertification</a:t>
            </a:r>
            <a:r>
              <a:rPr lang="en-US" sz="166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.</a:t>
            </a:r>
          </a:p>
          <a:p>
            <a:pPr marL="358395" lvl="1" indent="-179198" algn="l">
              <a:lnSpc>
                <a:spcPts val="2324"/>
              </a:lnSpc>
              <a:buFont typeface="Arial"/>
              <a:buChar char="•"/>
            </a:pPr>
            <a:endParaRPr lang="en-US" sz="1660" b="1" dirty="0">
              <a:solidFill>
                <a:srgbClr val="FFFFFF"/>
              </a:solidFill>
              <a:latin typeface="Meta Pro 1 Bold"/>
              <a:ea typeface="Meta Pro 1 Bold"/>
              <a:cs typeface="Meta Pro 1 Bold"/>
              <a:sym typeface="Meta Pro 1 Bold"/>
            </a:endParaRPr>
          </a:p>
          <a:p>
            <a:pPr algn="l">
              <a:lnSpc>
                <a:spcPts val="2229"/>
              </a:lnSpc>
              <a:spcBef>
                <a:spcPct val="0"/>
              </a:spcBef>
            </a:pPr>
            <a:endParaRPr lang="en-US" sz="1660" b="1" dirty="0">
              <a:solidFill>
                <a:srgbClr val="FFFFFF"/>
              </a:solidFill>
              <a:latin typeface="Meta Pro 1 Bold"/>
              <a:ea typeface="Meta Pro 1 Bold"/>
              <a:cs typeface="Meta Pro 1 Bold"/>
              <a:sym typeface="Meta Pro 1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6906" y="3139167"/>
            <a:ext cx="4737386" cy="3068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La formation continue ULB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développe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une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extension du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programme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de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cours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public en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astronomie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(CPA),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afin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d’offrir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une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reconnaissance aux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participant.e.s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souhaitant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approfondir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leur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engagement.</a:t>
            </a:r>
          </a:p>
          <a:p>
            <a:pPr algn="l">
              <a:lnSpc>
                <a:spcPts val="2412"/>
              </a:lnSpc>
            </a:pPr>
            <a:endParaRPr lang="en-US" sz="1723" b="1" dirty="0">
              <a:solidFill>
                <a:srgbClr val="100752"/>
              </a:solidFill>
              <a:latin typeface="Meta Pro 1 Bold"/>
              <a:ea typeface="Meta Pro 1 Bold"/>
              <a:cs typeface="Meta Pro 1 Bold"/>
              <a:sym typeface="Meta Pro 1 Bold"/>
            </a:endParaRPr>
          </a:p>
          <a:p>
            <a:pPr algn="l">
              <a:lnSpc>
                <a:spcPts val="2412"/>
              </a:lnSpc>
            </a:pP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Cette nouvelle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formule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permet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d’obtenir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une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microcertification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en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astronomie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, en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combinant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les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cours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publics avec des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ressources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pédagogiques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complémentaires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en </a:t>
            </a:r>
            <a:r>
              <a:rPr lang="en-US" sz="1723" b="1" dirty="0" err="1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ligne</a:t>
            </a:r>
            <a:r>
              <a:rPr lang="en-US" sz="1723" b="1" dirty="0">
                <a:solidFill>
                  <a:srgbClr val="100752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.</a:t>
            </a:r>
          </a:p>
          <a:p>
            <a:pPr algn="l">
              <a:lnSpc>
                <a:spcPts val="2605"/>
              </a:lnSpc>
              <a:spcBef>
                <a:spcPct val="0"/>
              </a:spcBef>
            </a:pPr>
            <a:endParaRPr lang="en-US" sz="1723" b="1" dirty="0">
              <a:solidFill>
                <a:srgbClr val="100752"/>
              </a:solidFill>
              <a:latin typeface="Meta Pro 1 Bold"/>
              <a:ea typeface="Meta Pro 1 Bold"/>
              <a:cs typeface="Meta Pro 1 Bold"/>
              <a:sym typeface="Meta Pro 1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390" y="5657647"/>
            <a:ext cx="1873535" cy="187353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099A95B-90EE-A37E-DDB1-82A0F518266D}"/>
              </a:ext>
            </a:extLst>
          </p:cNvPr>
          <p:cNvSpPr txBox="1"/>
          <p:nvPr/>
        </p:nvSpPr>
        <p:spPr>
          <a:xfrm>
            <a:off x="5916008" y="6158114"/>
            <a:ext cx="5069492" cy="66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197" lvl="1">
              <a:lnSpc>
                <a:spcPts val="2324"/>
              </a:lnSpc>
            </a:pPr>
            <a:r>
              <a:rPr lang="en-US" sz="180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Plus </a:t>
            </a:r>
            <a:r>
              <a:rPr lang="en-US" sz="1800" b="1" dirty="0" err="1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d’info</a:t>
            </a:r>
            <a:r>
              <a:rPr lang="en-US" sz="1800" b="1" dirty="0">
                <a:solidFill>
                  <a:srgbClr val="FFFFFF"/>
                </a:solidFill>
                <a:latin typeface="Meta Pro 1 Bold"/>
                <a:ea typeface="Meta Pro 1 Bold"/>
                <a:cs typeface="Meta Pro 1 Bold"/>
                <a:sym typeface="Meta Pro 1 Bold"/>
              </a:rPr>
              <a:t> sur la page ULB de la formation: </a:t>
            </a:r>
            <a:r>
              <a:rPr lang="en-GB" dirty="0" err="1">
                <a:hlinkClick r:id="rId5"/>
              </a:rPr>
              <a:t>Microcertification</a:t>
            </a:r>
            <a:r>
              <a:rPr lang="en-GB" dirty="0">
                <a:hlinkClick r:id="rId5"/>
              </a:rPr>
              <a:t> en </a:t>
            </a:r>
            <a:r>
              <a:rPr lang="en-GB" dirty="0" err="1">
                <a:hlinkClick r:id="rId5"/>
              </a:rPr>
              <a:t>Astronomie</a:t>
            </a:r>
            <a:r>
              <a:rPr lang="en-GB" dirty="0">
                <a:hlinkClick r:id="rId5"/>
              </a:rPr>
              <a:t> - ULB</a:t>
            </a:r>
            <a:endParaRPr lang="en-US" sz="1800" b="1" dirty="0">
              <a:solidFill>
                <a:srgbClr val="FFFFFF"/>
              </a:solidFill>
              <a:latin typeface="Meta Pro 1 Bold"/>
              <a:ea typeface="Meta Pro 1 Bold"/>
              <a:cs typeface="Meta Pro 1 Bold"/>
              <a:sym typeface="Meta Pro 1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83915" y="0"/>
            <a:ext cx="16441221" cy="7645168"/>
          </a:xfrm>
          <a:custGeom>
            <a:avLst/>
            <a:gdLst/>
            <a:ahLst/>
            <a:cxnLst/>
            <a:rect l="l" t="t" r="r" b="b"/>
            <a:pathLst>
              <a:path w="16441221" h="7645168">
                <a:moveTo>
                  <a:pt x="0" y="0"/>
                </a:moveTo>
                <a:lnTo>
                  <a:pt x="16441221" y="0"/>
                </a:lnTo>
                <a:lnTo>
                  <a:pt x="16441221" y="7645168"/>
                </a:lnTo>
                <a:lnTo>
                  <a:pt x="0" y="7645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387315" y="1283489"/>
            <a:ext cx="487427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01"/>
              </a:lnSpc>
              <a:spcBef>
                <a:spcPct val="0"/>
              </a:spcBef>
            </a:pPr>
            <a:r>
              <a:rPr lang="en-US" sz="5667" b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E-LEARNING 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12837" y="2606239"/>
            <a:ext cx="6038004" cy="232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8404" lvl="1" indent="-299202" algn="l">
              <a:lnSpc>
                <a:spcPts val="3603"/>
              </a:lnSpc>
              <a:buFont typeface="Arial"/>
              <a:buChar char="•"/>
            </a:pPr>
            <a:r>
              <a:rPr lang="en-US" sz="2771" b="1" u="none">
                <a:solidFill>
                  <a:srgbClr val="FFFFFF"/>
                </a:solidFill>
                <a:latin typeface="Meta Pro 3 Bold"/>
                <a:ea typeface="Meta Pro 3 Bold"/>
                <a:cs typeface="Meta Pro 3 Bold"/>
                <a:sym typeface="Meta Pro 3 Bold"/>
              </a:rPr>
              <a:t>Module 1 : Le monde des planètes</a:t>
            </a:r>
          </a:p>
          <a:p>
            <a:pPr marL="598404" lvl="1" indent="-299202" algn="l">
              <a:lnSpc>
                <a:spcPts val="3603"/>
              </a:lnSpc>
              <a:spcBef>
                <a:spcPct val="0"/>
              </a:spcBef>
              <a:buFont typeface="Arial"/>
              <a:buChar char="•"/>
            </a:pPr>
            <a:r>
              <a:rPr lang="en-US" sz="2771" b="1" u="none">
                <a:solidFill>
                  <a:srgbClr val="FFFFFF"/>
                </a:solidFill>
                <a:latin typeface="Meta Pro 3 Bold"/>
                <a:ea typeface="Meta Pro 3 Bold"/>
                <a:cs typeface="Meta Pro 3 Bold"/>
                <a:sym typeface="Meta Pro 3 Bold"/>
              </a:rPr>
              <a:t>Module 2 : Le monde des étoiles</a:t>
            </a:r>
          </a:p>
          <a:p>
            <a:pPr marL="598404" lvl="1" indent="-299202" algn="l">
              <a:lnSpc>
                <a:spcPts val="3603"/>
              </a:lnSpc>
              <a:spcBef>
                <a:spcPct val="0"/>
              </a:spcBef>
              <a:buFont typeface="Arial"/>
              <a:buChar char="•"/>
            </a:pPr>
            <a:r>
              <a:rPr lang="en-US" sz="2771" b="1" u="none">
                <a:solidFill>
                  <a:srgbClr val="FFFFFF"/>
                </a:solidFill>
                <a:latin typeface="Meta Pro 3 Bold"/>
                <a:ea typeface="Meta Pro 3 Bold"/>
                <a:cs typeface="Meta Pro 3 Bold"/>
                <a:sym typeface="Meta Pro 3 Bold"/>
              </a:rPr>
              <a:t>Module 3 : Le monde des galaxies</a:t>
            </a:r>
          </a:p>
          <a:p>
            <a:pPr marL="598404" lvl="1" indent="-299202" algn="l">
              <a:lnSpc>
                <a:spcPts val="3603"/>
              </a:lnSpc>
              <a:spcBef>
                <a:spcPct val="0"/>
              </a:spcBef>
              <a:buFont typeface="Arial"/>
              <a:buChar char="•"/>
            </a:pPr>
            <a:r>
              <a:rPr lang="en-US" sz="2771" b="1" u="none">
                <a:solidFill>
                  <a:srgbClr val="FFFFFF"/>
                </a:solidFill>
                <a:latin typeface="Meta Pro 3 Bold"/>
                <a:ea typeface="Meta Pro 3 Bold"/>
                <a:cs typeface="Meta Pro 3 Bold"/>
                <a:sym typeface="Meta Pro 3 Bold"/>
              </a:rPr>
              <a:t>Module 4 : Éléments de cosmologie</a:t>
            </a:r>
          </a:p>
          <a:p>
            <a:pPr marL="0" lvl="0" indent="0" algn="l">
              <a:lnSpc>
                <a:spcPts val="3603"/>
              </a:lnSpc>
              <a:spcBef>
                <a:spcPct val="0"/>
              </a:spcBef>
            </a:pPr>
            <a:endParaRPr lang="en-US" sz="2771" b="1" u="none">
              <a:solidFill>
                <a:srgbClr val="FFFFFF"/>
              </a:solidFill>
              <a:latin typeface="Meta Pro 3 Bold"/>
              <a:ea typeface="Meta Pro 3 Bold"/>
              <a:cs typeface="Meta Pro 3 Bold"/>
              <a:sym typeface="Meta Pro 3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042133" y="234915"/>
            <a:ext cx="1413984" cy="3545085"/>
            <a:chOff x="0" y="0"/>
            <a:chExt cx="1885312" cy="4726780"/>
          </a:xfrm>
        </p:grpSpPr>
        <p:grpSp>
          <p:nvGrpSpPr>
            <p:cNvPr id="6" name="Group 6"/>
            <p:cNvGrpSpPr/>
            <p:nvPr/>
          </p:nvGrpSpPr>
          <p:grpSpPr>
            <a:xfrm rot="-10553277">
              <a:off x="13688" y="1631967"/>
              <a:ext cx="454997" cy="398123"/>
              <a:chOff x="0" y="0"/>
              <a:chExt cx="812800" cy="7112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BFCF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18272" y="946192"/>
              <a:ext cx="440682" cy="385597"/>
              <a:chOff x="0" y="0"/>
              <a:chExt cx="812800" cy="711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23F8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0800000">
              <a:off x="1358954" y="1981303"/>
              <a:ext cx="526358" cy="460563"/>
              <a:chOff x="0" y="0"/>
              <a:chExt cx="812800" cy="7112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578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10731203">
              <a:off x="1473583" y="4048"/>
              <a:ext cx="408196" cy="357172"/>
              <a:chOff x="0" y="0"/>
              <a:chExt cx="812800" cy="7112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578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98877" y="2441867"/>
              <a:ext cx="294669" cy="257835"/>
              <a:chOff x="0" y="0"/>
              <a:chExt cx="812800" cy="7112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8F87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10800000">
              <a:off x="1601654" y="3169227"/>
              <a:ext cx="258314" cy="238941"/>
              <a:chOff x="0" y="0"/>
              <a:chExt cx="812800" cy="75184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51840">
                    <a:moveTo>
                      <a:pt x="406400" y="0"/>
                    </a:moveTo>
                    <a:lnTo>
                      <a:pt x="812800" y="751840"/>
                    </a:lnTo>
                    <a:lnTo>
                      <a:pt x="0" y="75184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23F8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27000" y="310968"/>
                <a:ext cx="558800" cy="387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10800000">
              <a:off x="241187" y="532046"/>
              <a:ext cx="258691" cy="239289"/>
              <a:chOff x="0" y="0"/>
              <a:chExt cx="812800" cy="7518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51840">
                    <a:moveTo>
                      <a:pt x="406400" y="0"/>
                    </a:moveTo>
                    <a:lnTo>
                      <a:pt x="812800" y="751840"/>
                    </a:lnTo>
                    <a:lnTo>
                      <a:pt x="0" y="75184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8F87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27000" y="310968"/>
                <a:ext cx="558800" cy="387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925057" y="3559015"/>
              <a:ext cx="433898" cy="379660"/>
              <a:chOff x="0" y="0"/>
              <a:chExt cx="812800" cy="711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BFCF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428390" y="4514816"/>
              <a:ext cx="242243" cy="211963"/>
              <a:chOff x="0" y="0"/>
              <a:chExt cx="812800" cy="7112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8F87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 rot="-10800000">
            <a:off x="108000" y="3822584"/>
            <a:ext cx="1447620" cy="3629416"/>
            <a:chOff x="0" y="0"/>
            <a:chExt cx="1930161" cy="4839222"/>
          </a:xfrm>
        </p:grpSpPr>
        <p:grpSp>
          <p:nvGrpSpPr>
            <p:cNvPr id="34" name="Group 34"/>
            <p:cNvGrpSpPr/>
            <p:nvPr/>
          </p:nvGrpSpPr>
          <p:grpSpPr>
            <a:xfrm rot="-10553277">
              <a:off x="14014" y="1670789"/>
              <a:ext cx="465821" cy="407593"/>
              <a:chOff x="0" y="0"/>
              <a:chExt cx="812800" cy="7112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BFCF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940116" y="968700"/>
              <a:ext cx="451165" cy="394770"/>
              <a:chOff x="0" y="0"/>
              <a:chExt cx="812800" cy="7112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23F8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 rot="-10800000">
              <a:off x="1391281" y="2028435"/>
              <a:ext cx="538879" cy="471519"/>
              <a:chOff x="0" y="0"/>
              <a:chExt cx="812800" cy="7112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578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 rot="10731203">
              <a:off x="1508637" y="4145"/>
              <a:ext cx="417907" cy="365668"/>
              <a:chOff x="0" y="0"/>
              <a:chExt cx="812800" cy="7112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578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715502" y="2499954"/>
              <a:ext cx="301678" cy="263969"/>
              <a:chOff x="0" y="0"/>
              <a:chExt cx="812800" cy="7112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8F87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 rot="-10800000">
              <a:off x="1639755" y="3244618"/>
              <a:ext cx="264459" cy="244625"/>
              <a:chOff x="0" y="0"/>
              <a:chExt cx="812800" cy="75184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51840">
                    <a:moveTo>
                      <a:pt x="406400" y="0"/>
                    </a:moveTo>
                    <a:lnTo>
                      <a:pt x="812800" y="751840"/>
                    </a:lnTo>
                    <a:lnTo>
                      <a:pt x="0" y="75184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23F8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27000" y="310968"/>
                <a:ext cx="558800" cy="387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 rot="-10800000">
              <a:off x="246925" y="544702"/>
              <a:ext cx="264845" cy="244981"/>
              <a:chOff x="0" y="0"/>
              <a:chExt cx="812800" cy="75184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51840">
                    <a:moveTo>
                      <a:pt x="406400" y="0"/>
                    </a:moveTo>
                    <a:lnTo>
                      <a:pt x="812800" y="751840"/>
                    </a:lnTo>
                    <a:lnTo>
                      <a:pt x="0" y="75184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8F87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7000" y="310968"/>
                <a:ext cx="558800" cy="387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947062" y="3643678"/>
              <a:ext cx="444219" cy="388692"/>
              <a:chOff x="0" y="0"/>
              <a:chExt cx="812800" cy="7112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BFCF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1462369" y="4622216"/>
              <a:ext cx="248006" cy="217005"/>
              <a:chOff x="0" y="0"/>
              <a:chExt cx="812800" cy="7112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8F87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61" name="TextBox 61"/>
          <p:cNvSpPr txBox="1"/>
          <p:nvPr/>
        </p:nvSpPr>
        <p:spPr>
          <a:xfrm>
            <a:off x="4042660" y="5760116"/>
            <a:ext cx="321195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10088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Merci !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657705" y="4573809"/>
            <a:ext cx="5748269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2100" b="1">
                <a:solidFill>
                  <a:srgbClr val="22E7E7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Un test d’évaluation final, sous forme de QCM, permettant de valider les acquis et d’obtenir la microcertification.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209</Words>
  <Application>Microsoft Office PowerPoint</Application>
  <PresentationFormat>Personnalisé</PresentationFormat>
  <Paragraphs>24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Meta Pro 3 Bold</vt:lpstr>
      <vt:lpstr>Calibri</vt:lpstr>
      <vt:lpstr>Decalotype Bold</vt:lpstr>
      <vt:lpstr>Arial</vt:lpstr>
      <vt:lpstr>Meta Pro 1 Bold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Astro 2025-2026</dc:title>
  <dc:creator>VAEYENS Marie-Mo</dc:creator>
  <cp:lastModifiedBy>VAEYENS Marie-Mo</cp:lastModifiedBy>
  <cp:revision>2</cp:revision>
  <dcterms:created xsi:type="dcterms:W3CDTF">2006-08-16T00:00:00Z</dcterms:created>
  <dcterms:modified xsi:type="dcterms:W3CDTF">2025-10-01T15:40:45Z</dcterms:modified>
  <dc:identifier>DAG0jiADXJU</dc:identifier>
</cp:coreProperties>
</file>